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55" r:id="rId4"/>
    <p:sldId id="259" r:id="rId5"/>
    <p:sldId id="260" r:id="rId6"/>
    <p:sldId id="261" r:id="rId7"/>
    <p:sldId id="262" r:id="rId8"/>
    <p:sldId id="297" r:id="rId9"/>
    <p:sldId id="727" r:id="rId10"/>
    <p:sldId id="756" r:id="rId11"/>
    <p:sldId id="767" r:id="rId12"/>
    <p:sldId id="726" r:id="rId13"/>
    <p:sldId id="758" r:id="rId14"/>
    <p:sldId id="566" r:id="rId15"/>
    <p:sldId id="759" r:id="rId16"/>
    <p:sldId id="760" r:id="rId17"/>
    <p:sldId id="761" r:id="rId18"/>
    <p:sldId id="762" r:id="rId19"/>
    <p:sldId id="763" r:id="rId20"/>
    <p:sldId id="764" r:id="rId21"/>
    <p:sldId id="765" r:id="rId22"/>
    <p:sldId id="713" r:id="rId23"/>
    <p:sldId id="766" r:id="rId24"/>
    <p:sldId id="585"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5/31/2022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31/05/2022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93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657600"/>
            <a:ext cx="8305801" cy="2554545"/>
          </a:xfrm>
          <a:prstGeom prst="rect">
            <a:avLst/>
          </a:prstGeom>
        </p:spPr>
        <p:txBody>
          <a:bodyPr wrap="square">
            <a:spAutoFit/>
          </a:bodyPr>
          <a:lstStyle/>
          <a:p>
            <a:pPr algn="just"/>
            <a:r>
              <a:rPr lang="en-US" sz="4000" b="1" dirty="0"/>
              <a:t>Yang </a:t>
            </a:r>
            <a:r>
              <a:rPr lang="en-US" sz="4000" b="1" dirty="0" err="1"/>
              <a:t>Bermaksud</a:t>
            </a:r>
            <a:r>
              <a:rPr lang="en-US" sz="4000" b="1" dirty="0"/>
              <a:t> :</a:t>
            </a:r>
            <a:r>
              <a:rPr lang="en-US" sz="4000" dirty="0"/>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Setiap</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daging</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tumbuh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makanan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haram,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nerakalah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lebih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layak</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untuknya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5" name="Rectangle 4"/>
          <p:cNvSpPr/>
          <p:nvPr/>
        </p:nvSpPr>
        <p:spPr>
          <a:xfrm>
            <a:off x="609600" y="1143000"/>
            <a:ext cx="8001000" cy="2308324"/>
          </a:xfrm>
          <a:prstGeom prst="rect">
            <a:avLst/>
          </a:prstGeom>
        </p:spPr>
        <p:txBody>
          <a:bodyPr wrap="square">
            <a:spAutoFit/>
            <a:scene3d>
              <a:camera prst="orthographicFront"/>
              <a:lightRig rig="threePt" dir="t"/>
            </a:scene3d>
            <a:sp3d extrusionH="57150">
              <a:bevelT w="38100" h="38100" prst="angle"/>
            </a:sp3d>
          </a:bodyPr>
          <a:lstStyle/>
          <a:p>
            <a:pPr algn="ctr" rtl="1"/>
            <a:r>
              <a:rPr lang="ar-SA"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 لَحْمٍ نَبَتَ مِنْ سُحْتٍ فَالنَّارُ أَوْلَى بِهِ</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118519" y="6324600"/>
            <a:ext cx="2720681"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Tirmizi</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570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41120" y="1093470"/>
            <a:ext cx="7315200" cy="8877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Sangat </a:t>
            </a:r>
            <a:r>
              <a:rPr lang="sv-SE" sz="2800" b="1" dirty="0">
                <a:ln w="1905"/>
                <a:solidFill>
                  <a:schemeClr val="accent5">
                    <a:lumMod val="50000"/>
                  </a:schemeClr>
                </a:solidFill>
                <a:effectLst>
                  <a:innerShdw blurRad="69850" dist="43180" dir="5400000">
                    <a:srgbClr val="000000">
                      <a:alpha val="65000"/>
                    </a:srgbClr>
                  </a:innerShdw>
                </a:effectLst>
              </a:rPr>
              <a:t>menitik beratkan perkara  yang halal dan haram dalam pemakanan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285750" y="4838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152400"/>
            <a:ext cx="5505450" cy="8001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w="1905"/>
                <a:solidFill>
                  <a:srgbClr val="FF0000"/>
                </a:solidFill>
                <a:effectLst>
                  <a:innerShdw blurRad="69850" dist="43180" dir="5400000">
                    <a:srgbClr val="000000">
                      <a:alpha val="65000"/>
                    </a:srgbClr>
                  </a:innerShdw>
                </a:effectLst>
              </a:rPr>
              <a:t>Kehidupan</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Baginda</a:t>
            </a:r>
            <a:r>
              <a:rPr lang="en-US" sz="2400" b="1" dirty="0" smtClean="0">
                <a:ln w="1905"/>
                <a:solidFill>
                  <a:srgbClr val="FF0000"/>
                </a:solidFill>
                <a:effectLst>
                  <a:innerShdw blurRad="69850" dist="43180" dir="5400000">
                    <a:srgbClr val="000000">
                      <a:alpha val="65000"/>
                    </a:srgbClr>
                  </a:innerShdw>
                </a:effectLst>
              </a:rPr>
              <a:t> SAW</a:t>
            </a:r>
            <a:endParaRPr lang="en-US" sz="2400" b="1" dirty="0">
              <a:ln w="1905"/>
              <a:solidFill>
                <a:schemeClr val="tx1"/>
              </a:solidFill>
              <a:effectLst>
                <a:innerShdw blurRad="69850" dist="43180" dir="5400000">
                  <a:srgbClr val="000000">
                    <a:alpha val="65000"/>
                  </a:srgbClr>
                </a:innerShdw>
              </a:effectLst>
            </a:endParaRPr>
          </a:p>
        </p:txBody>
      </p:sp>
      <p:sp>
        <p:nvSpPr>
          <p:cNvPr id="7" name="Rounded Rectangle 6"/>
          <p:cNvSpPr/>
          <p:nvPr/>
        </p:nvSpPr>
        <p:spPr>
          <a:xfrm>
            <a:off x="1219200" y="3135923"/>
            <a:ext cx="7162800" cy="1055077"/>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Mereka tidak </a:t>
            </a:r>
            <a:r>
              <a:rPr lang="sv-SE" sz="2800" b="1" dirty="0">
                <a:ln w="1905"/>
                <a:solidFill>
                  <a:schemeClr val="accent5">
                    <a:lumMod val="50000"/>
                  </a:schemeClr>
                </a:solidFill>
                <a:effectLst>
                  <a:innerShdw blurRad="69850" dist="43180" dir="5400000">
                    <a:srgbClr val="000000">
                      <a:alpha val="65000"/>
                    </a:srgbClr>
                  </a:innerShdw>
                </a:effectLst>
              </a:rPr>
              <a:t>dibenarkan secara khusus oleh Allah SWT menerima </a:t>
            </a:r>
            <a:r>
              <a:rPr lang="sv-SE" sz="2800" b="1" dirty="0">
                <a:ln w="1905"/>
                <a:solidFill>
                  <a:schemeClr val="accent4">
                    <a:lumMod val="50000"/>
                  </a:schemeClr>
                </a:solidFill>
                <a:effectLst>
                  <a:innerShdw blurRad="69850" dist="43180" dir="5400000">
                    <a:srgbClr val="000000">
                      <a:alpha val="65000"/>
                    </a:srgbClr>
                  </a:innerShdw>
                </a:effectLst>
              </a:rPr>
              <a:t>sedekah</a:t>
            </a:r>
            <a:r>
              <a:rPr lang="sv-SE" sz="2800" b="1" dirty="0">
                <a:ln w="1905"/>
                <a:solidFill>
                  <a:schemeClr val="accent5">
                    <a:lumMod val="50000"/>
                  </a:schemeClr>
                </a:solidFill>
                <a:effectLst>
                  <a:innerShdw blurRad="69850" dist="43180" dir="5400000">
                    <a:srgbClr val="000000">
                      <a:alpha val="65000"/>
                    </a:srgbClr>
                  </a:innerShdw>
                </a:effectLst>
              </a:rPr>
              <a:t> dan </a:t>
            </a:r>
            <a:r>
              <a:rPr lang="sv-SE" sz="2800" b="1" dirty="0">
                <a:ln w="1905"/>
                <a:solidFill>
                  <a:schemeClr val="accent4">
                    <a:lumMod val="50000"/>
                  </a:schemeClr>
                </a:solidFill>
                <a:effectLst>
                  <a:innerShdw blurRad="69850" dist="43180" dir="5400000">
                    <a:srgbClr val="000000">
                      <a:alpha val="65000"/>
                    </a:srgbClr>
                  </a:innerShdw>
                </a:effectLst>
              </a:rPr>
              <a:t>zakat</a:t>
            </a:r>
            <a:endParaRPr lang="en-US" sz="2800" b="1" dirty="0">
              <a:ln w="1905"/>
              <a:solidFill>
                <a:schemeClr val="accent4">
                  <a:lumMod val="50000"/>
                </a:schemeClr>
              </a:solidFill>
              <a:effectLst>
                <a:innerShdw blurRad="69850" dist="43180" dir="5400000">
                  <a:srgbClr val="000000">
                    <a:alpha val="65000"/>
                  </a:srgbClr>
                </a:innerShdw>
              </a:effectLst>
            </a:endParaRPr>
          </a:p>
        </p:txBody>
      </p:sp>
      <p:sp>
        <p:nvSpPr>
          <p:cNvPr id="8" name="Curved Right Arrow 7"/>
          <p:cNvSpPr/>
          <p:nvPr/>
        </p:nvSpPr>
        <p:spPr>
          <a:xfrm>
            <a:off x="190500" y="2503170"/>
            <a:ext cx="1028700" cy="115443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800100" y="2133599"/>
            <a:ext cx="7734300" cy="8678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w="1905"/>
                <a:solidFill>
                  <a:srgbClr val="FF0000"/>
                </a:solidFill>
                <a:effectLst>
                  <a:innerShdw blurRad="69850" dist="43180" dir="5400000">
                    <a:srgbClr val="000000">
                      <a:alpha val="65000"/>
                    </a:srgbClr>
                  </a:innerShdw>
                </a:effectLst>
              </a:rPr>
              <a:t>Perkara</a:t>
            </a:r>
            <a:r>
              <a:rPr lang="en-US" sz="2400" b="1" dirty="0" smtClean="0">
                <a:ln w="1905"/>
                <a:solidFill>
                  <a:srgbClr val="FF0000"/>
                </a:solidFill>
                <a:effectLst>
                  <a:innerShdw blurRad="69850" dist="43180" dir="5400000">
                    <a:srgbClr val="000000">
                      <a:alpha val="65000"/>
                    </a:srgbClr>
                  </a:innerShdw>
                </a:effectLst>
              </a:rPr>
              <a:t> yang </a:t>
            </a:r>
            <a:r>
              <a:rPr lang="en-US" sz="2400" b="1" dirty="0" err="1" smtClean="0">
                <a:ln w="1905"/>
                <a:solidFill>
                  <a:srgbClr val="FF0000"/>
                </a:solidFill>
                <a:effectLst>
                  <a:innerShdw blurRad="69850" dist="43180" dir="5400000">
                    <a:srgbClr val="000000">
                      <a:alpha val="65000"/>
                    </a:srgbClr>
                  </a:innerShdw>
                </a:effectLst>
              </a:rPr>
              <a:t>hanya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dikhususkan</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kepada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Nabi</a:t>
            </a:r>
            <a:r>
              <a:rPr lang="en-US" sz="2400" b="1" dirty="0" smtClean="0">
                <a:ln w="1905"/>
                <a:solidFill>
                  <a:srgbClr val="FF0000"/>
                </a:solidFill>
                <a:effectLst>
                  <a:innerShdw blurRad="69850" dist="43180" dir="5400000">
                    <a:srgbClr val="000000">
                      <a:alpha val="65000"/>
                    </a:srgbClr>
                  </a:innerShdw>
                </a:effectLst>
              </a:rPr>
              <a:t> SAW &amp; </a:t>
            </a:r>
            <a:r>
              <a:rPr lang="en-US" sz="2400" b="1" dirty="0" err="1" smtClean="0">
                <a:ln w="1905"/>
                <a:solidFill>
                  <a:srgbClr val="FF0000"/>
                </a:solidFill>
                <a:effectLst>
                  <a:innerShdw blurRad="69850" dist="43180" dir="5400000">
                    <a:srgbClr val="000000">
                      <a:alpha val="65000"/>
                    </a:srgbClr>
                  </a:innerShdw>
                </a:effectLst>
              </a:rPr>
              <a:t>ahli</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keluarga</a:t>
            </a:r>
            <a:endParaRPr lang="en-US" sz="2400" b="1" dirty="0">
              <a:ln w="1905"/>
              <a:solidFill>
                <a:schemeClr val="tx1"/>
              </a:solidFill>
              <a:effectLst>
                <a:innerShdw blurRad="69850" dist="43180" dir="5400000">
                  <a:srgbClr val="000000">
                    <a:alpha val="65000"/>
                  </a:srgbClr>
                </a:innerShdw>
              </a:effectLst>
            </a:endParaRPr>
          </a:p>
        </p:txBody>
      </p:sp>
      <p:cxnSp>
        <p:nvCxnSpPr>
          <p:cNvPr id="6" name="Straight Arrow Connector 5"/>
          <p:cNvCxnSpPr>
            <a:stCxn id="7" idx="2"/>
          </p:cNvCxnSpPr>
          <p:nvPr/>
        </p:nvCxnSpPr>
        <p:spPr>
          <a:xfrm>
            <a:off x="4800600" y="4191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524000" y="4800600"/>
            <a:ext cx="6248400" cy="1828800"/>
          </a:xfrm>
          <a:prstGeom prst="roundRect">
            <a:avLst/>
          </a:prstGeom>
          <a:solidFill>
            <a:schemeClr val="bg2">
              <a:lumMod val="2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Baginda sanggup mengeluarkan semula kurma yang dimakan oleh cucunya kerana dibimbangi kurma tersebut adalah daripada harta </a:t>
            </a:r>
            <a:r>
              <a:rPr lang="sv-SE"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zakat</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11" name="Straight Arrow Connector 10"/>
          <p:cNvCxnSpPr/>
          <p:nvPr/>
        </p:nvCxnSpPr>
        <p:spPr>
          <a:xfrm>
            <a:off x="4419600" y="4206240"/>
            <a:ext cx="0" cy="518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88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2" name="Down Arrow Callout 1"/>
          <p:cNvSpPr/>
          <p:nvPr/>
        </p:nvSpPr>
        <p:spPr>
          <a:xfrm>
            <a:off x="1002030" y="304800"/>
            <a:ext cx="7239000" cy="1828800"/>
          </a:xfrm>
          <a:prstGeom prst="downArrowCallout">
            <a:avLst>
              <a:gd name="adj1" fmla="val 20427"/>
              <a:gd name="adj2" fmla="val 36008"/>
              <a:gd name="adj3" fmla="val 21039"/>
              <a:gd name="adj4" fmla="val 56354"/>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Antara</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makanan</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haram yang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patut</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dijauhi</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ounded Rectangle 3"/>
          <p:cNvSpPr/>
          <p:nvPr/>
        </p:nvSpPr>
        <p:spPr>
          <a:xfrm>
            <a:off x="1657350" y="2209800"/>
            <a:ext cx="5768340" cy="1219200"/>
          </a:xfrm>
          <a:prstGeom prst="roundRect">
            <a:avLst/>
          </a:prstGeom>
          <a:solidFill>
            <a:schemeClr val="accent4">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smtClean="0">
                <a:ln w="1905"/>
                <a:solidFill>
                  <a:schemeClr val="tx1"/>
                </a:solidFill>
                <a:effectLst>
                  <a:innerShdw blurRad="69850" dist="43180" dir="5400000">
                    <a:srgbClr val="000000">
                      <a:alpha val="65000"/>
                    </a:srgbClr>
                  </a:innerShdw>
                </a:effectLst>
              </a:rPr>
              <a:t>Hasil </a:t>
            </a:r>
            <a:r>
              <a:rPr lang="sv-SE" sz="3400" b="1" dirty="0">
                <a:ln w="1905"/>
                <a:solidFill>
                  <a:schemeClr val="tx1"/>
                </a:solidFill>
                <a:effectLst>
                  <a:innerShdw blurRad="69850" dist="43180" dir="5400000">
                    <a:srgbClr val="000000">
                      <a:alpha val="65000"/>
                    </a:srgbClr>
                  </a:innerShdw>
                </a:effectLst>
              </a:rPr>
              <a:t>daripada amalan yang tidak diizinkan syarak</a:t>
            </a:r>
            <a:endParaRPr lang="en-US" sz="3400" b="1" dirty="0">
              <a:ln w="1905"/>
              <a:solidFill>
                <a:schemeClr val="tx1"/>
              </a:solidFill>
              <a:effectLst>
                <a:innerShdw blurRad="69850" dist="43180" dir="5400000">
                  <a:srgbClr val="000000">
                    <a:alpha val="65000"/>
                  </a:srgbClr>
                </a:innerShdw>
              </a:effectLst>
            </a:endParaRPr>
          </a:p>
        </p:txBody>
      </p:sp>
      <p:sp>
        <p:nvSpPr>
          <p:cNvPr id="3" name="Striped Right Arrow 2"/>
          <p:cNvSpPr/>
          <p:nvPr/>
        </p:nvSpPr>
        <p:spPr>
          <a:xfrm rot="5400000">
            <a:off x="3779520" y="3699510"/>
            <a:ext cx="1524000" cy="990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CONTOH</a:t>
            </a:r>
            <a:endParaRPr lang="en-US" dirty="0"/>
          </a:p>
        </p:txBody>
      </p:sp>
      <p:sp>
        <p:nvSpPr>
          <p:cNvPr id="5" name="Cloud 4"/>
          <p:cNvSpPr/>
          <p:nvPr/>
        </p:nvSpPr>
        <p:spPr>
          <a:xfrm>
            <a:off x="1295400" y="5029200"/>
            <a:ext cx="6781800" cy="160020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asuah</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Perbuatan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emberi</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Meminta</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atau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Menerima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uapan</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dan lain-lain lagi</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657600"/>
            <a:ext cx="8305801" cy="1938992"/>
          </a:xfrm>
          <a:prstGeom prst="rect">
            <a:avLst/>
          </a:prstGeom>
        </p:spPr>
        <p:txBody>
          <a:bodyPr wrap="square">
            <a:spAutoFit/>
          </a:bodyPr>
          <a:lstStyle/>
          <a:p>
            <a:pPr algn="just"/>
            <a:r>
              <a:rPr lang="en-US" sz="4000" b="1" dirty="0"/>
              <a:t>Yang </a:t>
            </a:r>
            <a:r>
              <a:rPr lang="en-US" sz="4000" b="1" dirty="0" err="1"/>
              <a:t>Bermaksud</a:t>
            </a:r>
            <a:r>
              <a:rPr lang="en-US" sz="4000" b="1" dirty="0"/>
              <a:t> :</a:t>
            </a:r>
            <a:r>
              <a:rPr lang="en-US" sz="4000" dirty="0"/>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Pemberi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rasuah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penerima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rasuah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masukkan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dalam</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neraka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5" name="Rectangle 4"/>
          <p:cNvSpPr/>
          <p:nvPr/>
        </p:nvSpPr>
        <p:spPr>
          <a:xfrm>
            <a:off x="609600" y="1143000"/>
            <a:ext cx="8001000" cy="2308324"/>
          </a:xfrm>
          <a:prstGeom prst="rect">
            <a:avLst/>
          </a:prstGeom>
        </p:spPr>
        <p:txBody>
          <a:bodyPr wrap="square">
            <a:spAutoFit/>
            <a:scene3d>
              <a:camera prst="orthographicFront"/>
              <a:lightRig rig="threePt" dir="t"/>
            </a:scene3d>
            <a:sp3d extrusionH="57150">
              <a:bevelT w="38100" h="38100" prst="angle"/>
            </a:sp3d>
          </a:bodyPr>
          <a:lstStyle/>
          <a:p>
            <a:pPr algn="ctr" rtl="1"/>
            <a:r>
              <a:rPr lang="ar-SA"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الرَّاشِي </a:t>
            </a:r>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وَالْمُرْتَشِي</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rtl="1"/>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فِي النَّارِ </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5943600" y="6324600"/>
            <a:ext cx="3100977"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Thobaroni</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7209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066800" y="381000"/>
            <a:ext cx="7162800" cy="1066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bermaksud :</a:t>
            </a:r>
            <a:endParaRPr lang="en-US" sz="3200" dirty="0"/>
          </a:p>
        </p:txBody>
      </p:sp>
      <p:sp>
        <p:nvSpPr>
          <p:cNvPr id="7" name="Rectangle 6"/>
          <p:cNvSpPr/>
          <p:nvPr/>
        </p:nvSpPr>
        <p:spPr>
          <a:xfrm>
            <a:off x="457199" y="2286000"/>
            <a:ext cx="8305801" cy="3170099"/>
          </a:xfrm>
          <a:prstGeom prst="rect">
            <a:avLst/>
          </a:prstGeom>
        </p:spPr>
        <p:txBody>
          <a:bodyPr wrap="square">
            <a:spAutoFit/>
          </a:bodyPr>
          <a:lstStyle/>
          <a:p>
            <a:pPr algn="just"/>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Pasti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tiba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kepada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manusia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zaman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seseorang</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itu</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menghiraukan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jalan</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mendapat</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harta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adakah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halal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atau</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haram”.</a:t>
            </a:r>
          </a:p>
        </p:txBody>
      </p:sp>
      <p:sp>
        <p:nvSpPr>
          <p:cNvPr id="8" name="Rectangle 7"/>
          <p:cNvSpPr/>
          <p:nvPr/>
        </p:nvSpPr>
        <p:spPr>
          <a:xfrm>
            <a:off x="6118519" y="6324600"/>
            <a:ext cx="257532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Bukhori</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55428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2299335" y="609600"/>
            <a:ext cx="4484370" cy="1524000"/>
          </a:xfrm>
          <a:prstGeom prst="downArrowCallout">
            <a:avLst>
              <a:gd name="adj1" fmla="val 20427"/>
              <a:gd name="adj2" fmla="val 36008"/>
              <a:gd name="adj3" fmla="val 21039"/>
              <a:gd name="adj4" fmla="val 56354"/>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SYUBHAH</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485900" y="2362200"/>
            <a:ext cx="6134100" cy="2362200"/>
          </a:xfrm>
          <a:prstGeom prst="roundRect">
            <a:avLst/>
          </a:prstGeom>
          <a:solidFill>
            <a:schemeClr val="accent4">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smtClean="0">
                <a:ln w="1905"/>
                <a:solidFill>
                  <a:schemeClr val="tx1"/>
                </a:solidFill>
                <a:effectLst>
                  <a:innerShdw blurRad="69850" dist="43180" dir="5400000">
                    <a:srgbClr val="000000">
                      <a:alpha val="65000"/>
                    </a:srgbClr>
                  </a:innerShdw>
                </a:effectLst>
              </a:rPr>
              <a:t>Kesamaran </a:t>
            </a:r>
            <a:r>
              <a:rPr lang="sv-SE" sz="4400" b="1" dirty="0">
                <a:ln w="1905"/>
                <a:solidFill>
                  <a:schemeClr val="tx1"/>
                </a:solidFill>
                <a:effectLst>
                  <a:innerShdw blurRad="69850" dist="43180" dir="5400000">
                    <a:srgbClr val="000000">
                      <a:alpha val="65000"/>
                    </a:srgbClr>
                  </a:innerShdw>
                </a:effectLst>
              </a:rPr>
              <a:t>antara </a:t>
            </a:r>
            <a:endParaRPr lang="sv-SE" sz="4400" b="1" dirty="0" smtClean="0">
              <a:ln w="1905"/>
              <a:solidFill>
                <a:schemeClr val="tx1"/>
              </a:solidFill>
              <a:effectLst>
                <a:innerShdw blurRad="69850" dist="43180" dir="5400000">
                  <a:srgbClr val="000000">
                    <a:alpha val="65000"/>
                  </a:srgbClr>
                </a:innerShdw>
              </a:effectLst>
            </a:endParaRPr>
          </a:p>
          <a:p>
            <a:pPr algn="ctr"/>
            <a:r>
              <a:rPr lang="sv-SE" sz="4400" b="1" dirty="0" smtClean="0">
                <a:ln w="1905"/>
                <a:solidFill>
                  <a:schemeClr val="tx1"/>
                </a:solidFill>
                <a:effectLst>
                  <a:innerShdw blurRad="69850" dist="43180" dir="5400000">
                    <a:srgbClr val="000000">
                      <a:alpha val="65000"/>
                    </a:srgbClr>
                  </a:innerShdw>
                </a:effectLst>
              </a:rPr>
              <a:t>halal </a:t>
            </a:r>
            <a:r>
              <a:rPr lang="sv-SE" sz="4400" b="1" dirty="0">
                <a:ln w="1905"/>
                <a:solidFill>
                  <a:schemeClr val="tx1"/>
                </a:solidFill>
                <a:effectLst>
                  <a:innerShdw blurRad="69850" dist="43180" dir="5400000">
                    <a:srgbClr val="000000">
                      <a:alpha val="65000"/>
                    </a:srgbClr>
                  </a:innerShdw>
                </a:effectLst>
              </a:rPr>
              <a:t>atau haram, </a:t>
            </a:r>
            <a:endParaRPr lang="sv-SE" sz="4400" b="1" dirty="0" smtClean="0">
              <a:ln w="1905"/>
              <a:solidFill>
                <a:schemeClr val="tx1"/>
              </a:solidFill>
              <a:effectLst>
                <a:innerShdw blurRad="69850" dist="43180" dir="5400000">
                  <a:srgbClr val="000000">
                    <a:alpha val="65000"/>
                  </a:srgbClr>
                </a:innerShdw>
              </a:effectLst>
            </a:endParaRPr>
          </a:p>
          <a:p>
            <a:pPr algn="ctr"/>
            <a:r>
              <a:rPr lang="sv-SE" sz="4400" b="1" dirty="0" smtClean="0">
                <a:ln w="1905"/>
                <a:solidFill>
                  <a:schemeClr val="tx1"/>
                </a:solidFill>
                <a:effectLst>
                  <a:innerShdw blurRad="69850" dist="43180" dir="5400000">
                    <a:srgbClr val="000000">
                      <a:alpha val="65000"/>
                    </a:srgbClr>
                  </a:innerShdw>
                </a:effectLst>
              </a:rPr>
              <a:t>benar </a:t>
            </a:r>
            <a:r>
              <a:rPr lang="sv-SE" sz="4400" b="1" dirty="0">
                <a:ln w="1905"/>
                <a:solidFill>
                  <a:schemeClr val="tx1"/>
                </a:solidFill>
                <a:effectLst>
                  <a:innerShdw blurRad="69850" dist="43180" dir="5400000">
                    <a:srgbClr val="000000">
                      <a:alpha val="65000"/>
                    </a:srgbClr>
                  </a:innerShdw>
                </a:effectLst>
              </a:rPr>
              <a:t>atau salah</a:t>
            </a:r>
            <a:endParaRPr lang="en-US" sz="4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6022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457199" y="304800"/>
            <a:ext cx="8077201" cy="11430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diriwayatkan daripada </a:t>
            </a:r>
          </a:p>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Nu’man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Bashir RA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 :</a:t>
            </a:r>
            <a:endParaRPr lang="en-US" sz="2400" dirty="0"/>
          </a:p>
        </p:txBody>
      </p:sp>
      <p:sp>
        <p:nvSpPr>
          <p:cNvPr id="7" name="Rectangle 6"/>
          <p:cNvSpPr/>
          <p:nvPr/>
        </p:nvSpPr>
        <p:spPr>
          <a:xfrm>
            <a:off x="453389" y="1828800"/>
            <a:ext cx="8305801" cy="4401205"/>
          </a:xfrm>
          <a:prstGeom prst="rect">
            <a:avLst/>
          </a:prstGeom>
        </p:spPr>
        <p:txBody>
          <a:bodyPr wrap="square">
            <a:spAutoFit/>
          </a:bodyPr>
          <a:lstStyle/>
          <a:p>
            <a:pPr algn="just"/>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halal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jelas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haram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juga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jelas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antara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keduanya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kesamaran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diketahui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kebanyakan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manusia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Sesiapa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menjaga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melakukan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sesuatu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syubhah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agama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maruahnya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terjaga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Sesiapa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kebiasaannya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melakukan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perkara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syubhah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mendorongnya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melakukan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sesuatu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haram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mudah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seperti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pengembala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memelihara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ternakannya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batas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sempadan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hampirlah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memakan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tanaman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 lain”.</a:t>
            </a:r>
          </a:p>
        </p:txBody>
      </p:sp>
      <p:sp>
        <p:nvSpPr>
          <p:cNvPr id="8" name="Rectangle 7"/>
          <p:cNvSpPr/>
          <p:nvPr/>
        </p:nvSpPr>
        <p:spPr>
          <a:xfrm>
            <a:off x="6118519" y="6324600"/>
            <a:ext cx="2536848"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5998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779270"/>
            <a:ext cx="7315200" cy="4164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smtClean="0">
                <a:ln w="1905"/>
                <a:solidFill>
                  <a:schemeClr val="accent5">
                    <a:lumMod val="50000"/>
                  </a:schemeClr>
                </a:solidFill>
                <a:effectLst>
                  <a:innerShdw blurRad="69850" dist="43180" dir="5400000">
                    <a:srgbClr val="000000">
                      <a:alpha val="65000"/>
                    </a:srgbClr>
                  </a:innerShdw>
                </a:effectLst>
              </a:rPr>
              <a:t>Suatu </a:t>
            </a:r>
            <a:r>
              <a:rPr lang="sv-SE" sz="2800" b="1" dirty="0">
                <a:ln w="1905"/>
                <a:solidFill>
                  <a:schemeClr val="accent5">
                    <a:lumMod val="50000"/>
                  </a:schemeClr>
                </a:solidFill>
                <a:effectLst>
                  <a:innerShdw blurRad="69850" dist="43180" dir="5400000">
                    <a:srgbClr val="000000">
                      <a:alpha val="65000"/>
                    </a:srgbClr>
                  </a:innerShdw>
                </a:effectLst>
              </a:rPr>
              <a:t>perkara yang sudah diketahui haram tetapi selepas itu timbul syak tentang halalnya, adakah menjadi halal atau tidak? Seperti dua ekor ayam yang salah satunya disembelih oleh orang kafir dan tidak dapat dipastikan yang mana satu, hukumnya tidak boleh memakan ayam </a:t>
            </a:r>
            <a:r>
              <a:rPr lang="sv-SE" sz="2800" b="1" dirty="0" smtClean="0">
                <a:ln w="1905"/>
                <a:solidFill>
                  <a:schemeClr val="accent5">
                    <a:lumMod val="50000"/>
                  </a:schemeClr>
                </a:solidFill>
                <a:effectLst>
                  <a:innerShdw blurRad="69850" dist="43180" dir="5400000">
                    <a:srgbClr val="000000">
                      <a:alpha val="65000"/>
                    </a:srgbClr>
                  </a:innerShdw>
                </a:effectLst>
              </a:rPr>
              <a:t>tersebut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A</a:t>
            </a:r>
            <a:r>
              <a:rPr lang="sv-SE" sz="2400" b="1" dirty="0" smtClean="0">
                <a:ln w="1905"/>
                <a:solidFill>
                  <a:srgbClr val="0070C0"/>
                </a:solidFill>
                <a:effectLst>
                  <a:innerShdw blurRad="69850" dist="43180" dir="5400000">
                    <a:srgbClr val="000000">
                      <a:alpha val="65000"/>
                    </a:srgbClr>
                  </a:innerShdw>
                </a:effectLst>
              </a:rPr>
              <a:t>ntara </a:t>
            </a:r>
            <a:r>
              <a:rPr lang="sv-SE" sz="2400" b="1" dirty="0">
                <a:ln w="1905"/>
                <a:solidFill>
                  <a:srgbClr val="0070C0"/>
                </a:solidFill>
                <a:effectLst>
                  <a:innerShdw blurRad="69850" dist="43180" dir="5400000">
                    <a:srgbClr val="000000">
                      <a:alpha val="65000"/>
                    </a:srgbClr>
                  </a:innerShdw>
                </a:effectLst>
              </a:rPr>
              <a:t>maksud makanan yang syubhah </a:t>
            </a:r>
            <a:r>
              <a:rPr lang="sv-SE" sz="2400" b="1" dirty="0" smtClean="0">
                <a:ln w="1905"/>
                <a:solidFill>
                  <a:srgbClr val="0070C0"/>
                </a:solidFill>
                <a:effectLst>
                  <a:innerShdw blurRad="69850" dist="43180" dir="5400000">
                    <a:srgbClr val="000000">
                      <a:alpha val="65000"/>
                    </a:srgbClr>
                  </a:innerShdw>
                </a:effectLst>
              </a:rPr>
              <a:t>menurut </a:t>
            </a:r>
            <a:r>
              <a:rPr lang="sv-SE" sz="3000" b="1" dirty="0">
                <a:ln w="1905"/>
                <a:solidFill>
                  <a:srgbClr val="FF0000"/>
                </a:solidFill>
                <a:effectLst>
                  <a:innerShdw blurRad="69850" dist="43180" dir="5400000">
                    <a:srgbClr val="000000">
                      <a:alpha val="65000"/>
                    </a:srgbClr>
                  </a:innerShdw>
                </a:effectLst>
              </a:rPr>
              <a:t>Imam Ibn </a:t>
            </a:r>
            <a:r>
              <a:rPr lang="sv-SE" sz="3000" b="1" dirty="0" smtClean="0">
                <a:ln w="1905"/>
                <a:solidFill>
                  <a:srgbClr val="FF0000"/>
                </a:solidFill>
                <a:effectLst>
                  <a:innerShdw blurRad="69850" dist="43180" dir="5400000">
                    <a:srgbClr val="000000">
                      <a:alpha val="65000"/>
                    </a:srgbClr>
                  </a:innerShdw>
                </a:effectLst>
              </a:rPr>
              <a:t>Munzir</a:t>
            </a:r>
            <a:r>
              <a:rPr lang="sv-SE" sz="3000" b="1" dirty="0">
                <a:ln w="1905"/>
                <a:solidFill>
                  <a:srgbClr val="FF0000"/>
                </a:solidFill>
                <a:effectLst>
                  <a:innerShdw blurRad="69850" dist="43180" dir="5400000">
                    <a:srgbClr val="000000">
                      <a:alpha val="65000"/>
                    </a:srgbClr>
                  </a:innerShdw>
                </a:effectLst>
              </a:rPr>
              <a:t> </a:t>
            </a:r>
            <a:r>
              <a:rPr lang="sv-SE" sz="2400" b="1" dirty="0" smtClean="0">
                <a:ln w="1905"/>
                <a:solidFill>
                  <a:srgbClr val="0070C0"/>
                </a:solidFill>
                <a:effectLst>
                  <a:innerShdw blurRad="69850" dist="43180" dir="5400000">
                    <a:srgbClr val="000000">
                      <a:alpha val="65000"/>
                    </a:srgbClr>
                  </a:innerShdw>
                </a:effectLst>
              </a:rPr>
              <a:t>:</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75260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2678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1752600"/>
            <a:ext cx="8077200" cy="4926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smtClean="0">
                <a:ln w="1905"/>
                <a:solidFill>
                  <a:schemeClr val="accent5">
                    <a:lumMod val="50000"/>
                  </a:schemeClr>
                </a:solidFill>
                <a:effectLst>
                  <a:innerShdw blurRad="69850" dist="43180" dir="5400000">
                    <a:srgbClr val="000000">
                      <a:alpha val="65000"/>
                    </a:srgbClr>
                  </a:innerShdw>
                </a:effectLst>
              </a:rPr>
              <a:t>Suatu </a:t>
            </a:r>
            <a:r>
              <a:rPr lang="sv-SE" sz="2800" b="1" dirty="0">
                <a:ln w="1905"/>
                <a:solidFill>
                  <a:schemeClr val="accent5">
                    <a:lumMod val="50000"/>
                  </a:schemeClr>
                </a:solidFill>
                <a:effectLst>
                  <a:innerShdw blurRad="69850" dist="43180" dir="5400000">
                    <a:srgbClr val="000000">
                      <a:alpha val="65000"/>
                    </a:srgbClr>
                  </a:innerShdw>
                </a:effectLst>
              </a:rPr>
              <a:t>perkara yang mana halal dan haramnya pada tahap yang sama iaitu tidak dapat dipastikan mana yang lebih kuat. Pada tahap ini adalah lebih baik ditinggalkan perkara tersebut kerana menjaga agama. Perkara ini pernah terjadi apabila Baginda SAW balik ke rumah didapati ada sebiji buah kurma, apabila diambil Baginda SAW teringat kemungkinan kurma itu dari harta zakat lantas Baginda SAW tidak memakannya</a:t>
            </a:r>
            <a:r>
              <a:rPr lang="sv-SE" sz="2800" b="1" dirty="0" smtClean="0">
                <a:ln w="1905"/>
                <a:solidFill>
                  <a:schemeClr val="accent5">
                    <a:lumMod val="50000"/>
                  </a:schemeClr>
                </a:solidFill>
                <a:effectLst>
                  <a:innerShdw blurRad="69850" dist="43180" dir="5400000">
                    <a:srgbClr val="000000">
                      <a:alpha val="65000"/>
                    </a:srgbClr>
                  </a:innerShdw>
                </a:effectLst>
              </a:rPr>
              <a:t>.</a:t>
            </a:r>
          </a:p>
          <a:p>
            <a:pPr algn="ctr"/>
            <a:endParaRPr lang="sv-SE" sz="900" b="1" dirty="0" smtClean="0">
              <a:ln w="1905"/>
              <a:solidFill>
                <a:schemeClr val="accent5">
                  <a:lumMod val="50000"/>
                </a:schemeClr>
              </a:solidFill>
              <a:effectLst>
                <a:innerShdw blurRad="69850" dist="43180" dir="5400000">
                  <a:srgbClr val="000000">
                    <a:alpha val="65000"/>
                  </a:srgbClr>
                </a:innerShdw>
              </a:effectLst>
            </a:endParaRPr>
          </a:p>
          <a:p>
            <a:pPr algn="ctr"/>
            <a:r>
              <a:rPr lang="sv-SE" sz="1600" b="1" dirty="0" smtClean="0">
                <a:ln w="1905"/>
                <a:solidFill>
                  <a:srgbClr val="FF0000"/>
                </a:solidFill>
                <a:effectLst>
                  <a:innerShdw blurRad="69850" dist="43180" dir="5400000">
                    <a:srgbClr val="000000">
                      <a:alpha val="65000"/>
                    </a:srgbClr>
                  </a:innerShdw>
                </a:effectLst>
              </a:rPr>
              <a:t> ( Hadis riwayat al Bukhari dan Muslim )</a:t>
            </a:r>
            <a:endParaRPr lang="en-US" sz="1600" b="1" dirty="0">
              <a:ln w="1905"/>
              <a:solidFill>
                <a:srgbClr val="FF0000"/>
              </a:solidFill>
              <a:effectLst>
                <a:innerShdw blurRad="69850" dist="43180" dir="5400000">
                  <a:srgbClr val="000000">
                    <a:alpha val="65000"/>
                  </a:srgbClr>
                </a:innerShdw>
              </a:effectLst>
            </a:endParaRPr>
          </a:p>
        </p:txBody>
      </p:sp>
      <p:sp>
        <p:nvSpPr>
          <p:cNvPr id="2" name="Curved Right Arrow 1"/>
          <p:cNvSpPr/>
          <p:nvPr/>
        </p:nvSpPr>
        <p:spPr>
          <a:xfrm>
            <a:off x="495300" y="914400"/>
            <a:ext cx="8001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685800" y="228600"/>
            <a:ext cx="8001000" cy="10553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Antara maksud makanan yang syubhah menurut </a:t>
            </a:r>
            <a:r>
              <a:rPr lang="sv-SE" sz="3000" b="1" dirty="0" smtClean="0">
                <a:ln w="1905"/>
                <a:solidFill>
                  <a:srgbClr val="FF0000"/>
                </a:solidFill>
                <a:effectLst>
                  <a:innerShdw blurRad="69850" dist="43180" dir="5400000">
                    <a:srgbClr val="000000">
                      <a:alpha val="65000"/>
                    </a:srgbClr>
                  </a:innerShdw>
                </a:effectLst>
              </a:rPr>
              <a:t>Imam Ibn Munzir </a:t>
            </a:r>
            <a:r>
              <a:rPr lang="sv-SE" sz="2400" b="1" dirty="0" smtClean="0">
                <a:ln w="1905"/>
                <a:solidFill>
                  <a:srgbClr val="0070C0"/>
                </a:solidFill>
                <a:effectLst>
                  <a:innerShdw blurRad="69850" dist="43180" dir="5400000">
                    <a:srgbClr val="000000">
                      <a:alpha val="65000"/>
                    </a:srgbClr>
                  </a:innerShdw>
                </a:effectLst>
              </a:rPr>
              <a:t>:</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27635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34612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914400" y="1752600"/>
            <a:ext cx="7467600" cy="4572000"/>
          </a:xfrm>
          <a:prstGeom prst="roundRect">
            <a:avLst/>
          </a:prstGeom>
          <a:solidFill>
            <a:schemeClr val="accent4">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2">
                    <a:lumMod val="75000"/>
                  </a:schemeClr>
                </a:solidFill>
                <a:effectLst>
                  <a:innerShdw blurRad="69850" dist="43180" dir="5400000">
                    <a:srgbClr val="000000">
                      <a:alpha val="65000"/>
                    </a:srgbClr>
                  </a:innerShdw>
                </a:effectLst>
              </a:rPr>
              <a:t>Baginda SAW tidak memakannya kerana ada kesamaran antara halal dan haram iaitu halal (mungkin kurma milik Baginda) atau kurma zakat (haram dimakan oleh </a:t>
            </a:r>
            <a:r>
              <a:rPr lang="sv-SE" sz="2800" b="1">
                <a:ln w="1905"/>
                <a:solidFill>
                  <a:schemeClr val="accent2">
                    <a:lumMod val="75000"/>
                  </a:schemeClr>
                </a:solidFill>
                <a:effectLst>
                  <a:innerShdw blurRad="69850" dist="43180" dir="5400000">
                    <a:srgbClr val="000000">
                      <a:alpha val="65000"/>
                    </a:srgbClr>
                  </a:innerShdw>
                </a:effectLst>
              </a:rPr>
              <a:t>Baginda</a:t>
            </a:r>
            <a:r>
              <a:rPr lang="sv-SE" sz="2800" b="1" smtClean="0">
                <a:ln w="1905"/>
                <a:solidFill>
                  <a:schemeClr val="accent2">
                    <a:lumMod val="75000"/>
                  </a:schemeClr>
                </a:solidFill>
                <a:effectLst>
                  <a:innerShdw blurRad="69850" dist="43180" dir="5400000">
                    <a:srgbClr val="000000">
                      <a:alpha val="65000"/>
                    </a:srgbClr>
                  </a:innerShdw>
                </a:effectLst>
              </a:rPr>
              <a:t>).</a:t>
            </a:r>
          </a:p>
          <a:p>
            <a:pPr algn="ctr"/>
            <a:r>
              <a:rPr lang="sv-SE" sz="2800" b="1" smtClean="0">
                <a:ln w="1905"/>
                <a:solidFill>
                  <a:schemeClr val="accent2">
                    <a:lumMod val="75000"/>
                  </a:schemeClr>
                </a:solidFill>
                <a:effectLst>
                  <a:innerShdw blurRad="69850" dist="43180" dir="5400000">
                    <a:srgbClr val="000000">
                      <a:alpha val="65000"/>
                    </a:srgbClr>
                  </a:innerShdw>
                </a:effectLst>
              </a:rPr>
              <a:t> </a:t>
            </a:r>
            <a:r>
              <a:rPr lang="sv-SE" sz="2800" b="1" dirty="0">
                <a:ln w="1905"/>
                <a:solidFill>
                  <a:schemeClr val="accent2">
                    <a:lumMod val="75000"/>
                  </a:schemeClr>
                </a:solidFill>
                <a:effectLst>
                  <a:innerShdw blurRad="69850" dist="43180" dir="5400000">
                    <a:srgbClr val="000000">
                      <a:alpha val="65000"/>
                    </a:srgbClr>
                  </a:innerShdw>
                </a:effectLst>
              </a:rPr>
              <a:t>Justeru sikap Baginda SAW yang berhati-hati memilih makanan yang akan dimakannya yang sekaligus mengajar umat supaya mengamalkan peraturan yang sama apabila membeli, memilih atau memakan sesuatu.</a:t>
            </a:r>
            <a:endParaRPr lang="sv-SE" sz="900" b="1" dirty="0" smtClean="0">
              <a:ln w="1905"/>
              <a:solidFill>
                <a:schemeClr val="accent2">
                  <a:lumMod val="75000"/>
                </a:schemeClr>
              </a:solidFill>
              <a:effectLst>
                <a:innerShdw blurRad="69850" dist="43180" dir="5400000">
                  <a:srgbClr val="000000">
                    <a:alpha val="65000"/>
                  </a:srgbClr>
                </a:innerShdw>
              </a:effectLst>
            </a:endParaRPr>
          </a:p>
        </p:txBody>
      </p:sp>
      <p:sp>
        <p:nvSpPr>
          <p:cNvPr id="2" name="Curved Right Arrow 1"/>
          <p:cNvSpPr/>
          <p:nvPr/>
        </p:nvSpPr>
        <p:spPr>
          <a:xfrm>
            <a:off x="533400" y="914400"/>
            <a:ext cx="685800" cy="12192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304800"/>
            <a:ext cx="7429500" cy="9791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4000" b="1" dirty="0" smtClean="0">
                <a:ln w="1905"/>
                <a:solidFill>
                  <a:srgbClr val="0070C0"/>
                </a:solidFill>
                <a:effectLst>
                  <a:innerShdw blurRad="69850" dist="43180" dir="5400000">
                    <a:srgbClr val="000000">
                      <a:alpha val="65000"/>
                    </a:srgbClr>
                  </a:innerShdw>
                </a:effectLst>
              </a:rPr>
              <a:t>Keterangan Hadis</a:t>
            </a:r>
            <a:endParaRPr lang="en-US" sz="40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7195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914400" y="1981200"/>
            <a:ext cx="7315200" cy="3886200"/>
          </a:xfrm>
          <a:prstGeom prst="roundRect">
            <a:avLst/>
          </a:prstGeom>
          <a:solidFill>
            <a:schemeClr val="accent6">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3">
                    <a:lumMod val="50000"/>
                  </a:schemeClr>
                </a:solidFill>
                <a:effectLst>
                  <a:innerShdw blurRad="69850" dist="43180" dir="5400000">
                    <a:srgbClr val="000000">
                      <a:alpha val="65000"/>
                    </a:srgbClr>
                  </a:innerShdw>
                </a:effectLst>
              </a:rPr>
              <a:t>Memakan </a:t>
            </a:r>
            <a:r>
              <a:rPr lang="sv-SE" sz="2800" b="1" dirty="0">
                <a:ln w="1905"/>
                <a:solidFill>
                  <a:schemeClr val="accent3">
                    <a:lumMod val="50000"/>
                  </a:schemeClr>
                </a:solidFill>
                <a:effectLst>
                  <a:innerShdw blurRad="69850" dist="43180" dir="5400000">
                    <a:srgbClr val="000000">
                      <a:alpha val="65000"/>
                    </a:srgbClr>
                  </a:innerShdw>
                </a:effectLst>
              </a:rPr>
              <a:t>makanan yang status kehalalannya diragui adalah dikira syubhah. </a:t>
            </a:r>
            <a:endParaRPr lang="sv-SE" sz="2800" b="1" dirty="0" smtClean="0">
              <a:ln w="1905"/>
              <a:solidFill>
                <a:schemeClr val="accent3">
                  <a:lumMod val="50000"/>
                </a:schemeClr>
              </a:solidFill>
              <a:effectLst>
                <a:innerShdw blurRad="69850" dist="43180" dir="5400000">
                  <a:srgbClr val="000000">
                    <a:alpha val="65000"/>
                  </a:srgbClr>
                </a:innerShdw>
              </a:effectLst>
            </a:endParaRPr>
          </a:p>
          <a:p>
            <a:pPr algn="ctr"/>
            <a:endParaRPr lang="sv-SE" sz="2800" b="1" dirty="0" smtClean="0">
              <a:ln w="1905"/>
              <a:solidFill>
                <a:srgbClr val="7030A0"/>
              </a:solidFill>
              <a:effectLst>
                <a:innerShdw blurRad="69850" dist="43180" dir="5400000">
                  <a:srgbClr val="000000">
                    <a:alpha val="65000"/>
                  </a:srgbClr>
                </a:innerShdw>
              </a:effectLst>
            </a:endParaRPr>
          </a:p>
          <a:p>
            <a:pPr algn="ctr"/>
            <a:r>
              <a:rPr lang="sv-SE" sz="2800" b="1" dirty="0" smtClean="0">
                <a:ln w="1905"/>
                <a:solidFill>
                  <a:srgbClr val="7030A0"/>
                </a:solidFill>
                <a:effectLst>
                  <a:innerShdw blurRad="69850" dist="43180" dir="5400000">
                    <a:srgbClr val="000000">
                      <a:alpha val="65000"/>
                    </a:srgbClr>
                  </a:innerShdw>
                </a:effectLst>
              </a:rPr>
              <a:t>Sebagai </a:t>
            </a:r>
            <a:r>
              <a:rPr lang="sv-SE" sz="2800" b="1" dirty="0">
                <a:ln w="1905"/>
                <a:solidFill>
                  <a:srgbClr val="7030A0"/>
                </a:solidFill>
                <a:effectLst>
                  <a:innerShdw blurRad="69850" dist="43180" dir="5400000">
                    <a:srgbClr val="000000">
                      <a:alpha val="65000"/>
                    </a:srgbClr>
                  </a:innerShdw>
                </a:effectLst>
              </a:rPr>
              <a:t>seorang Muslim, hendaklah memastikan makanan yang akan dimakan adalah berstatus halal seperti makanan yang ada terdapat padanya logo halal yang dikeluarkan oleh pihak yang berautoriti.</a:t>
            </a:r>
            <a:endParaRPr lang="en-US" sz="2800" b="1" dirty="0">
              <a:ln w="1905"/>
              <a:solidFill>
                <a:srgbClr val="7030A0"/>
              </a:solidFill>
              <a:effectLst>
                <a:innerShdw blurRad="69850" dist="43180" dir="5400000">
                  <a:srgbClr val="000000">
                    <a:alpha val="65000"/>
                  </a:srgbClr>
                </a:innerShdw>
              </a:effectLst>
            </a:endParaRPr>
          </a:p>
        </p:txBody>
      </p:sp>
      <p:sp>
        <p:nvSpPr>
          <p:cNvPr id="5" name="Cloud 4"/>
          <p:cNvSpPr/>
          <p:nvPr/>
        </p:nvSpPr>
        <p:spPr>
          <a:xfrm>
            <a:off x="914400" y="381000"/>
            <a:ext cx="7315200" cy="762000"/>
          </a:xfrm>
          <a:prstGeom prst="cloud">
            <a:avLst/>
          </a:prstGeom>
          <a:solidFill>
            <a:srgbClr val="FF000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Pandangan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Para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Ulamak</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5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914400" y="381000"/>
            <a:ext cx="7315200" cy="762000"/>
          </a:xfrm>
          <a:prstGeom prst="cloud">
            <a:avLst/>
          </a:prstGeom>
          <a:solidFill>
            <a:srgbClr val="FF000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Pandangan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Para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Ulamak</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914400" y="1295400"/>
            <a:ext cx="7162800" cy="4953000"/>
          </a:xfrm>
          <a:prstGeom prst="roundRect">
            <a:avLst/>
          </a:prstGeom>
          <a:solidFill>
            <a:schemeClr val="accent5">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Hukum </a:t>
            </a:r>
            <a:r>
              <a:rPr lang="sv-SE" sz="2800" b="1" dirty="0">
                <a:ln w="1905"/>
                <a:solidFill>
                  <a:srgbClr val="0070C0"/>
                </a:solidFill>
                <a:effectLst>
                  <a:innerShdw blurRad="69850" dist="43180" dir="5400000">
                    <a:srgbClr val="000000">
                      <a:alpha val="65000"/>
                    </a:srgbClr>
                  </a:innerShdw>
                </a:effectLst>
              </a:rPr>
              <a:t>memakan makanan yang tidak halal adalah haram dan berdosa, kecuali dalam keadaan dhorurat. </a:t>
            </a:r>
            <a:endParaRPr lang="sv-SE" sz="2800" b="1" dirty="0" smtClean="0">
              <a:ln w="1905"/>
              <a:solidFill>
                <a:srgbClr val="0070C0"/>
              </a:solidFill>
              <a:effectLst>
                <a:innerShdw blurRad="69850" dist="43180" dir="5400000">
                  <a:srgbClr val="000000">
                    <a:alpha val="65000"/>
                  </a:srgbClr>
                </a:innerShdw>
              </a:effectLst>
            </a:endParaRPr>
          </a:p>
          <a:p>
            <a:pPr algn="ctr"/>
            <a:endParaRPr lang="sv-SE" b="1" dirty="0" smtClean="0">
              <a:ln w="1905"/>
              <a:solidFill>
                <a:srgbClr val="0070C0"/>
              </a:solidFill>
              <a:effectLst>
                <a:innerShdw blurRad="69850" dist="43180" dir="5400000">
                  <a:srgbClr val="000000">
                    <a:alpha val="65000"/>
                  </a:srgbClr>
                </a:innerShdw>
              </a:effectLst>
            </a:endParaRPr>
          </a:p>
          <a:p>
            <a:pPr algn="just"/>
            <a:r>
              <a:rPr lang="sv-SE" sz="2800" b="1" dirty="0" smtClean="0">
                <a:ln w="1905"/>
                <a:solidFill>
                  <a:schemeClr val="accent5">
                    <a:lumMod val="50000"/>
                  </a:schemeClr>
                </a:solidFill>
                <a:effectLst>
                  <a:innerShdw blurRad="69850" dist="43180" dir="5400000">
                    <a:srgbClr val="000000">
                      <a:alpha val="65000"/>
                    </a:srgbClr>
                  </a:innerShdw>
                </a:effectLst>
              </a:rPr>
              <a:t> Demi </a:t>
            </a:r>
            <a:r>
              <a:rPr lang="sv-SE" sz="2800" b="1" dirty="0">
                <a:ln w="1905"/>
                <a:solidFill>
                  <a:schemeClr val="accent5">
                    <a:lumMod val="50000"/>
                  </a:schemeClr>
                </a:solidFill>
                <a:effectLst>
                  <a:innerShdw blurRad="69850" dist="43180" dir="5400000">
                    <a:srgbClr val="000000">
                      <a:alpha val="65000"/>
                    </a:srgbClr>
                  </a:innerShdw>
                </a:effectLst>
              </a:rPr>
              <a:t>menjaga agama, keturunan dan keberkatan hidup jangan sekali-kali memakan makanan yang haram dan cubalah hindari semampu yang boleh daripada memakan makanan yang ada unsur syubhah, insya-Allah agama akan lebih terjaga, hidup akan lebih </a:t>
            </a:r>
            <a:r>
              <a:rPr lang="sv-SE" sz="2800" b="1" dirty="0" smtClean="0">
                <a:ln w="1905"/>
                <a:solidFill>
                  <a:schemeClr val="accent5">
                    <a:lumMod val="50000"/>
                  </a:schemeClr>
                </a:solidFill>
                <a:effectLst>
                  <a:innerShdw blurRad="69850" dist="43180" dir="5400000">
                    <a:srgbClr val="000000">
                      <a:alpha val="65000"/>
                    </a:srgbClr>
                  </a:innerShdw>
                </a:effectLst>
              </a:rPr>
              <a:t>sejahtera.</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7589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سَيِّدَنَا وَنَبِيَّنَا مُحَمَّدًا عَبْدُهُ وَرَسُوْلُهُ.</a:t>
            </a:r>
          </a:p>
        </p:txBody>
      </p:sp>
      <p:sp>
        <p:nvSpPr>
          <p:cNvPr id="5" name="TextBox 4"/>
          <p:cNvSpPr txBox="1"/>
          <p:nvPr/>
        </p:nvSpPr>
        <p:spPr>
          <a:xfrm>
            <a:off x="495794" y="2819400"/>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اَلِهِ وَأَصْحَابِهِ وَالتَّابِعِينَ بِإِحْسَانٍ إِلَى يَوْمِ الدِّينِ،</a:t>
            </a:r>
          </a:p>
        </p:txBody>
      </p:sp>
      <p:sp>
        <p:nvSpPr>
          <p:cNvPr id="4" name="TextBox 3"/>
          <p:cNvSpPr txBox="1"/>
          <p:nvPr/>
        </p:nvSpPr>
        <p:spPr>
          <a:xfrm>
            <a:off x="228600" y="3233678"/>
            <a:ext cx="868680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فَيَا أيُّهَا النَّاسُ </a:t>
            </a:r>
            <a:r>
              <a:rPr lang="ar-SA" sz="6000" b="1" dirty="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وَلا تَمُوْتُنَّ إِلا وَأَنْتُمْ مُسْلِمُوْنَ</a:t>
            </a:r>
            <a:endParaRPr lang="en-US" sz="54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465255"/>
            <a:ext cx="8763000" cy="2554545"/>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melahirkan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keazaman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sungguh-sungguh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selamat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057400" y="685800"/>
            <a:ext cx="5181600" cy="1066800"/>
          </a:xfrm>
          <a:prstGeom prst="rect">
            <a:avLst/>
          </a:prstGeom>
          <a:solidFill>
            <a:schemeClr val="bg1">
              <a:alpha val="86000"/>
            </a:schemeClr>
          </a:solidFill>
        </p:spPr>
        <p:txBody>
          <a:bodyPr wrap="squar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03 JUN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03 ZULKAEDAH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711476"/>
            <a:ext cx="8534400" cy="2308324"/>
          </a:xfrm>
          <a:prstGeom prst="rect">
            <a:avLst/>
          </a:prstGeom>
          <a:solidFill>
            <a:schemeClr val="tx1">
              <a:alpha val="60000"/>
            </a:schemeClr>
          </a:solidFill>
          <a:scene3d>
            <a:camera prst="perspectiveRelaxed"/>
            <a:lightRig rig="threePt" dir="t"/>
          </a:scene3d>
        </p:spPr>
        <p:txBody>
          <a:bodyPr wrap="square" lIns="91440" tIns="45720" rIns="91440" bIns="45720">
            <a:spAutoFit/>
            <a:scene3d>
              <a:camera prst="perspectiveRelaxed"/>
              <a:lightRig rig="glow" dir="tl">
                <a:rot lat="0" lon="0" rev="5400000"/>
              </a:lightRig>
            </a:scene3d>
            <a:sp3d contourW="12700">
              <a:bevelT w="25400" h="25400"/>
              <a:contourClr>
                <a:schemeClr val="accent6">
                  <a:shade val="73000"/>
                </a:schemeClr>
              </a:contourClr>
            </a:sp3d>
          </a:bodyPr>
          <a:lstStyle/>
          <a:p>
            <a:pPr algn="ctr"/>
            <a:r>
              <a:rPr lang="fi-FI" sz="48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Jauhi Makanan Yang Haram, Elakkan Makanan Yang Syubhah</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33500" y="1718310"/>
            <a:ext cx="73152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Makanan </a:t>
            </a:r>
            <a:r>
              <a:rPr lang="sv-SE" sz="3200" b="1" dirty="0">
                <a:ln w="1905"/>
                <a:solidFill>
                  <a:schemeClr val="accent5">
                    <a:lumMod val="50000"/>
                  </a:schemeClr>
                </a:solidFill>
                <a:effectLst>
                  <a:innerShdw blurRad="69850" dist="43180" dir="5400000">
                    <a:srgbClr val="000000">
                      <a:alpha val="65000"/>
                    </a:srgbClr>
                  </a:innerShdw>
                </a:effectLst>
              </a:rPr>
              <a:t>yang zatnya halal dan diperolehi daripada sumber yang halal</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609600"/>
            <a:ext cx="59436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Makanan</a:t>
            </a:r>
            <a:r>
              <a:rPr lang="en-US" sz="3200" b="1" dirty="0" smtClean="0">
                <a:ln w="1905"/>
                <a:solidFill>
                  <a:srgbClr val="FF0000"/>
                </a:solidFill>
                <a:effectLst>
                  <a:innerShdw blurRad="69850" dist="43180" dir="5400000">
                    <a:srgbClr val="000000">
                      <a:alpha val="65000"/>
                    </a:srgbClr>
                  </a:innerShdw>
                </a:effectLst>
              </a:rPr>
              <a:t> Yang Halal</a:t>
            </a:r>
            <a:endParaRPr lang="en-US" sz="3200" b="1" dirty="0">
              <a:ln w="1905"/>
              <a:solidFill>
                <a:schemeClr val="tx1"/>
              </a:solidFill>
              <a:effectLst>
                <a:innerShdw blurRad="69850" dist="43180" dir="5400000">
                  <a:srgbClr val="000000">
                    <a:alpha val="65000"/>
                  </a:srgbClr>
                </a:innerShdw>
              </a:effectLst>
            </a:endParaRPr>
          </a:p>
        </p:txBody>
      </p:sp>
      <p:sp>
        <p:nvSpPr>
          <p:cNvPr id="7" name="Rounded Rectangle 6"/>
          <p:cNvSpPr/>
          <p:nvPr/>
        </p:nvSpPr>
        <p:spPr>
          <a:xfrm>
            <a:off x="1973580" y="4758690"/>
            <a:ext cx="638175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M</a:t>
            </a:r>
            <a:r>
              <a:rPr lang="sv-SE" sz="3200" b="1" dirty="0" smtClean="0">
                <a:ln w="1905"/>
                <a:solidFill>
                  <a:schemeClr val="accent5">
                    <a:lumMod val="50000"/>
                  </a:schemeClr>
                </a:solidFill>
                <a:effectLst>
                  <a:innerShdw blurRad="69850" dist="43180" dir="5400000">
                    <a:srgbClr val="000000">
                      <a:alpha val="65000"/>
                    </a:srgbClr>
                  </a:innerShdw>
                </a:effectLst>
              </a:rPr>
              <a:t>akanan </a:t>
            </a:r>
            <a:r>
              <a:rPr lang="sv-SE" sz="3200" b="1" dirty="0">
                <a:ln w="1905"/>
                <a:solidFill>
                  <a:schemeClr val="accent5">
                    <a:lumMod val="50000"/>
                  </a:schemeClr>
                </a:solidFill>
                <a:effectLst>
                  <a:innerShdw blurRad="69850" dist="43180" dir="5400000">
                    <a:srgbClr val="000000">
                      <a:alpha val="65000"/>
                    </a:srgbClr>
                  </a:innerShdw>
                </a:effectLst>
              </a:rPr>
              <a:t>yang zatnya haram atau halal yang diperolehi melalui sumber yang haram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Curved Right Arrow 7"/>
          <p:cNvSpPr/>
          <p:nvPr/>
        </p:nvSpPr>
        <p:spPr>
          <a:xfrm>
            <a:off x="944880" y="401955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1554480" y="3649980"/>
            <a:ext cx="59436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Makanan</a:t>
            </a:r>
            <a:r>
              <a:rPr lang="en-US" sz="3200" b="1" dirty="0" smtClean="0">
                <a:ln w="1905"/>
                <a:solidFill>
                  <a:srgbClr val="FF0000"/>
                </a:solidFill>
                <a:effectLst>
                  <a:innerShdw blurRad="69850" dist="43180" dir="5400000">
                    <a:srgbClr val="000000">
                      <a:alpha val="65000"/>
                    </a:srgbClr>
                  </a:innerShdw>
                </a:effectLst>
              </a:rPr>
              <a:t> Yang Haram</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33500" y="1718310"/>
            <a:ext cx="7315200" cy="148209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Bukan </a:t>
            </a:r>
            <a:r>
              <a:rPr lang="sv-SE" sz="3200" b="1" dirty="0">
                <a:ln w="1905"/>
                <a:solidFill>
                  <a:schemeClr val="accent5">
                    <a:lumMod val="50000"/>
                  </a:schemeClr>
                </a:solidFill>
                <a:effectLst>
                  <a:innerShdw blurRad="69850" dist="43180" dir="5400000">
                    <a:srgbClr val="000000">
                      <a:alpha val="65000"/>
                    </a:srgbClr>
                  </a:innerShdw>
                </a:effectLst>
              </a:rPr>
              <a:t>saja menambahkan cahaya iman dalam diri malah ianya juga mendorong membina kesihatan zahir dan batin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68580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a:ln w="1905"/>
                <a:solidFill>
                  <a:srgbClr val="FF0000"/>
                </a:solidFill>
                <a:effectLst>
                  <a:innerShdw blurRad="69850" dist="43180" dir="5400000">
                    <a:srgbClr val="000000">
                      <a:alpha val="65000"/>
                    </a:srgbClr>
                  </a:innerShdw>
                </a:effectLst>
              </a:rPr>
              <a:t>Makanan yang halal dan suci serta mengikut sunnah</a:t>
            </a:r>
            <a:endParaRPr lang="en-US" sz="2800" b="1" dirty="0">
              <a:ln w="1905"/>
              <a:solidFill>
                <a:schemeClr val="tx1"/>
              </a:solidFill>
              <a:effectLst>
                <a:innerShdw blurRad="69850" dist="43180" dir="5400000">
                  <a:srgbClr val="000000">
                    <a:alpha val="65000"/>
                  </a:srgbClr>
                </a:innerShdw>
              </a:effectLst>
            </a:endParaRPr>
          </a:p>
        </p:txBody>
      </p:sp>
      <p:sp>
        <p:nvSpPr>
          <p:cNvPr id="7" name="Rounded Rectangle 6"/>
          <p:cNvSpPr/>
          <p:nvPr/>
        </p:nvSpPr>
        <p:spPr>
          <a:xfrm>
            <a:off x="1973580" y="4758690"/>
            <a:ext cx="6484620" cy="156591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Boleh </a:t>
            </a:r>
            <a:r>
              <a:rPr lang="sv-SE" sz="3200" b="1" dirty="0">
                <a:ln w="1905"/>
                <a:solidFill>
                  <a:schemeClr val="accent5">
                    <a:lumMod val="50000"/>
                  </a:schemeClr>
                </a:solidFill>
                <a:effectLst>
                  <a:innerShdw blurRad="69850" dist="43180" dir="5400000">
                    <a:srgbClr val="000000">
                      <a:alpha val="65000"/>
                    </a:srgbClr>
                  </a:innerShdw>
                </a:effectLst>
              </a:rPr>
              <a:t>menggelapkan hati, menyebabkan hidup yang tidak berkat dan juga dimurkai Allah SWT</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Curved Right Arrow 7"/>
          <p:cNvSpPr/>
          <p:nvPr/>
        </p:nvSpPr>
        <p:spPr>
          <a:xfrm>
            <a:off x="944880" y="401955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1554480" y="3733800"/>
            <a:ext cx="5943600" cy="9067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Makanan</a:t>
            </a:r>
            <a:r>
              <a:rPr lang="en-US" sz="3200" b="1" dirty="0" smtClean="0">
                <a:ln w="1905"/>
                <a:solidFill>
                  <a:srgbClr val="FF0000"/>
                </a:solidFill>
                <a:effectLst>
                  <a:innerShdw blurRad="69850" dist="43180" dir="5400000">
                    <a:srgbClr val="000000">
                      <a:alpha val="65000"/>
                    </a:srgbClr>
                  </a:innerShdw>
                </a:effectLst>
              </a:rPr>
              <a:t> Yang Haram</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4350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6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12408907</TotalTime>
  <Words>1325</Words>
  <Application>Microsoft Office PowerPoint</Application>
  <PresentationFormat>On-screen Show (4:3)</PresentationFormat>
  <Paragraphs>146</Paragraphs>
  <Slides>39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39</vt:i4>
      </vt:variant>
    </vt:vector>
  </HeadingPairs>
  <TitlesOfParts>
    <vt:vector size="54" baseType="lpstr">
      <vt:lpstr>Agency FB</vt:lpstr>
      <vt:lpstr>Aharoni</vt:lpstr>
      <vt:lpstr>AR BERKLEY</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582</cp:revision>
  <dcterms:created xsi:type="dcterms:W3CDTF">2017-12-24T04:47:57Z</dcterms:created>
  <dcterms:modified xsi:type="dcterms:W3CDTF">2022-05-31T08:18:00Z</dcterms:modified>
</cp:coreProperties>
</file>